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5143500" cx="9144000"/>
  <p:notesSz cx="6858000" cy="9144000"/>
  <p:embeddedFontLst>
    <p:embeddedFont>
      <p:font typeface="Poppins"/>
      <p:regular r:id="rId85"/>
      <p:bold r:id="rId86"/>
      <p:italic r:id="rId87"/>
      <p:boldItalic r:id="rId88"/>
    </p:embeddedFont>
    <p:embeddedFont>
      <p:font typeface="Instrument Sans"/>
      <p:regular r:id="rId89"/>
      <p:bold r:id="rId90"/>
      <p:italic r:id="rId91"/>
      <p:boldItalic r:id="rId92"/>
    </p:embeddedFont>
    <p:embeddedFont>
      <p:font typeface="Poppins Medium"/>
      <p:regular r:id="rId93"/>
      <p:bold r:id="rId94"/>
      <p:italic r:id="rId95"/>
      <p:boldItalic r:id="rId96"/>
    </p:embeddedFont>
    <p:embeddedFont>
      <p:font typeface="Poppins SemiBold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01" roundtripDataSignature="AMtx7mgYypMUIHEVORn9Xq1wOqZLH2ac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1" Type="http://customschemas.google.com/relationships/presentationmetadata" Target="metadata"/><Relationship Id="rId100" Type="http://schemas.openxmlformats.org/officeDocument/2006/relationships/font" Target="fonts/PoppinsSemiBold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PoppinsMedium-italic.fntdata"/><Relationship Id="rId94" Type="http://schemas.openxmlformats.org/officeDocument/2006/relationships/font" Target="fonts/PoppinsMedium-bold.fntdata"/><Relationship Id="rId97" Type="http://schemas.openxmlformats.org/officeDocument/2006/relationships/font" Target="fonts/PoppinsSemiBold-regular.fntdata"/><Relationship Id="rId96" Type="http://schemas.openxmlformats.org/officeDocument/2006/relationships/font" Target="fonts/PoppinsMedium-boldItalic.fntdata"/><Relationship Id="rId11" Type="http://schemas.openxmlformats.org/officeDocument/2006/relationships/slide" Target="slides/slide6.xml"/><Relationship Id="rId99" Type="http://schemas.openxmlformats.org/officeDocument/2006/relationships/font" Target="fonts/PoppinsSemiBold-italic.fntdata"/><Relationship Id="rId10" Type="http://schemas.openxmlformats.org/officeDocument/2006/relationships/slide" Target="slides/slide5.xml"/><Relationship Id="rId98" Type="http://schemas.openxmlformats.org/officeDocument/2006/relationships/font" Target="fonts/Poppins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InstrumentSans-italic.fntdata"/><Relationship Id="rId90" Type="http://schemas.openxmlformats.org/officeDocument/2006/relationships/font" Target="fonts/InstrumentSans-bold.fntdata"/><Relationship Id="rId93" Type="http://schemas.openxmlformats.org/officeDocument/2006/relationships/font" Target="fonts/PoppinsMedium-regular.fntdata"/><Relationship Id="rId92" Type="http://schemas.openxmlformats.org/officeDocument/2006/relationships/font" Target="fonts/Instrument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font" Target="fonts/Poppins-bold.fntdata"/><Relationship Id="rId85" Type="http://schemas.openxmlformats.org/officeDocument/2006/relationships/font" Target="fonts/Poppins-regular.fntdata"/><Relationship Id="rId88" Type="http://schemas.openxmlformats.org/officeDocument/2006/relationships/font" Target="fonts/Poppins-boldItalic.fntdata"/><Relationship Id="rId87" Type="http://schemas.openxmlformats.org/officeDocument/2006/relationships/font" Target="fonts/Poppins-italic.fntdata"/><Relationship Id="rId89" Type="http://schemas.openxmlformats.org/officeDocument/2006/relationships/font" Target="fonts/InstrumentSans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66300df40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366300df4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66300df4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366300df4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66300df4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366300df4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6300df40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366300df40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66300df40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g366300df40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66300df40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g366300df40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66300df40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g366300df40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66300df40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366300df40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66300df40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g366300df40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66300df40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g366300df40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66300df40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366300df40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66300df40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366300df40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66300df40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g366300df40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66300df40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g366300df40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67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7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67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67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67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67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67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67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67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67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67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67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67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67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6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6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67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67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67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7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76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5" name="Google Shape;125;p76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6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27" name="Google Shape;127;p7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76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6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0" name="Google Shape;130;p76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1" name="Google Shape;131;p76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2" name="Google Shape;132;p76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3" name="Google Shape;133;p76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4" name="Google Shape;134;p76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5" name="Google Shape;135;p7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76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7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77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77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77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2" name="Google Shape;142;p77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7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7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45" name="Google Shape;145;p7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7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77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8" name="Google Shape;148;p77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9" name="Google Shape;149;p77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0" name="Google Shape;150;p77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1" name="Google Shape;151;p77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2" name="Google Shape;152;p77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3" name="Google Shape;153;p7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8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7" name="Google Shape;157;p78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8" name="Google Shape;158;p78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9" name="Google Shape;159;p78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0" name="Google Shape;160;p78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1" name="Google Shape;161;p78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2" name="Google Shape;162;p78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3" name="Google Shape;163;p78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4" name="Google Shape;164;p78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5" name="Google Shape;165;p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78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67" name="Google Shape;167;p7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7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78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0" name="Google Shape;170;p78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1" name="Google Shape;171;p78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9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4" name="Google Shape;174;p79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5" name="Google Shape;175;p79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6" name="Google Shape;176;p79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79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8" name="Google Shape;178;p79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9" name="Google Shape;179;p7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" name="Google Shape;180;p7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7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79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0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5" name="Google Shape;185;p80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6" name="Google Shape;186;p80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7" name="Google Shape;187;p80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8" name="Google Shape;188;p80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80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80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80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2" name="Google Shape;192;p8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8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8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80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96" name="Google Shape;196;p80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7" name="Google Shape;197;p80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1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1" name="Google Shape;201;p81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2" name="Google Shape;202;p81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3" name="Google Shape;203;p81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4" name="Google Shape;204;p81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5" name="Google Shape;205;p81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6" name="Google Shape;206;p81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81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81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81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81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81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8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81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81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5" name="Google Shape;215;p8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81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2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" name="Google Shape;219;p82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" name="Google Shape;220;p82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82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" name="Google Shape;222;p82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" name="Google Shape;223;p82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82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82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82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82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82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8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82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82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2" name="Google Shape;232;p8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82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3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6" name="Google Shape;236;p83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" name="Google Shape;237;p83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8" name="Google Shape;238;p83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9" name="Google Shape;239;p83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0" name="Google Shape;240;p83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1" name="Google Shape;241;p83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2" name="Google Shape;242;p83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83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4" name="Google Shape;244;p83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5" name="Google Shape;245;p83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6" name="Google Shape;246;p83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7" name="Google Shape;247;p83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8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" name="Google Shape;249;p8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83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84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84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84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7" name="Google Shape;257;p84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58" name="Google Shape;258;p8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8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84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5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85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85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8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85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85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68" name="Google Shape;268;p8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8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85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71" name="Google Shape;271;p85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8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" name="Google Shape;33;p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8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5" name="Google Shape;35;p68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6" name="Google Shape;36;p68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" name="Google Shape;37;p6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68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68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68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68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6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" name="Google Shape;43;p68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4" name="Google Shape;44;p68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68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6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86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75" name="Google Shape;275;p86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86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77" name="Google Shape;277;p86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78" name="Google Shape;278;p86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79" name="Google Shape;279;p86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8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86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86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86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86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7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87" name="Google Shape;287;p87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88" name="Google Shape;288;p8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87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87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1" name="Google Shape;291;p87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2" name="Google Shape;292;p87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8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87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87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6" name="Google Shape;296;p87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7" name="Google Shape;297;p87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8" name="Google Shape;298;p87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9" name="Google Shape;299;p87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0" name="Google Shape;300;p87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8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88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4" name="Google Shape;304;p88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5" name="Google Shape;305;p88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6" name="Google Shape;306;p88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7" name="Google Shape;307;p88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8" name="Google Shape;308;p88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9" name="Google Shape;309;p88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0" name="Google Shape;310;p8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88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88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9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15" name="Google Shape;315;p89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16" name="Google Shape;316;p89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17" name="Google Shape;317;p89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18" name="Google Shape;318;p89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9" name="Google Shape;319;p89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20" name="Google Shape;320;p8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89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8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3" name="Google Shape;323;p89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9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89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89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89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89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89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0" name="Google Shape;330;p89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89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2" name="Google Shape;332;p89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90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90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90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90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90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90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90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90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90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90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90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90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90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90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90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1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91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9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9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91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91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91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91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91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91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91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91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91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92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92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92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9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92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92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92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92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92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92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92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92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92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92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92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92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92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9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92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93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93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93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93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93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93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93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93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9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9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93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93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93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93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94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94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94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9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94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94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94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94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94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94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94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94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94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94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9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9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94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9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48" name="Google Shape;48;p69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69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0" name="Google Shape;50;p6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9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2" name="Google Shape;52;p69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6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6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69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" name="Google Shape;56;p69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9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9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10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0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10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10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10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0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60" name="Google Shape;60;p7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7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10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10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10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10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10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10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10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10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10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10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10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10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10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10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10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10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10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10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11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11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11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11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11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11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11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11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11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11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11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11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11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11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11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11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11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11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11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11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11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11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1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11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11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11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11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11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11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11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11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11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71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65" name="Google Shape;65;p7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7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69" name="Google Shape;69;p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72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71" name="Google Shape;71;p72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72" name="Google Shape;72;p72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72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72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3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3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73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9" name="Google Shape;79;p7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73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81" name="Google Shape;81;p7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7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73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" name="Google Shape;84;p73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4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" name="Google Shape;87;p74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7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74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4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1" name="Google Shape;91;p74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92" name="Google Shape;92;p7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7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5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6" name="Google Shape;96;p75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7" name="Google Shape;97;p75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p75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75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" name="Google Shape;100;p75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1" name="Google Shape;101;p7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2" name="Google Shape;102;p75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103" name="Google Shape;103;p75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75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75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75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75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75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75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75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7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7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75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75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75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75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7" name="Google Shape;117;p75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8" name="Google Shape;118;p75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9" name="Google Shape;119;p75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0" name="Google Shape;120;p75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1" name="Google Shape;121;p75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66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66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66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10" r="16902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"/>
          <p:cNvSpPr txBox="1"/>
          <p:nvPr>
            <p:ph type="title"/>
          </p:nvPr>
        </p:nvSpPr>
        <p:spPr>
          <a:xfrm>
            <a:off x="0" y="540200"/>
            <a:ext cx="73806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Basics of Algorithmization and Program</a:t>
            </a:r>
            <a:endParaRPr/>
          </a:p>
        </p:txBody>
      </p:sp>
      <p:sp>
        <p:nvSpPr>
          <p:cNvPr id="525" name="Google Shape;525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70" l="25383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8:00–17:00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598900"/>
            <a:ext cx="8870850" cy="3961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1" name="Google Shape;5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514398"/>
            <a:ext cx="8870851" cy="417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654700"/>
            <a:ext cx="8991601" cy="36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550" y="578775"/>
            <a:ext cx="8870849" cy="45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9" name="Google Shape;6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39" y="571009"/>
            <a:ext cx="8870850" cy="3792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620038"/>
            <a:ext cx="8991599" cy="391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14" y="560461"/>
            <a:ext cx="8923476" cy="4514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502109"/>
            <a:ext cx="8870851" cy="374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3" name="Google Shape;6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580082"/>
            <a:ext cx="8870851" cy="380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9" name="Google Shape;6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07275"/>
            <a:ext cx="8870850" cy="3744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2"/>
          <p:cNvSpPr txBox="1"/>
          <p:nvPr>
            <p:ph type="title"/>
          </p:nvPr>
        </p:nvSpPr>
        <p:spPr>
          <a:xfrm>
            <a:off x="471675" y="457200"/>
            <a:ext cx="7380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Sorting Algorithms</a:t>
            </a:r>
            <a:endParaRPr sz="3600"/>
          </a:p>
        </p:txBody>
      </p:sp>
      <p:sp>
        <p:nvSpPr>
          <p:cNvPr id="535" name="Google Shape;535;p2"/>
          <p:cNvSpPr txBox="1"/>
          <p:nvPr>
            <p:ph type="title"/>
          </p:nvPr>
        </p:nvSpPr>
        <p:spPr>
          <a:xfrm>
            <a:off x="1413950" y="1291375"/>
            <a:ext cx="7596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Bubble Sort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Selection Sort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Insertion Sort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Merge Sort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Quick Sort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Heap Sort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Counting Sort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Shell Sort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TIM Sort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Radix Sort</a:t>
            </a:r>
            <a:endParaRPr/>
          </a:p>
        </p:txBody>
      </p:sp>
      <p:pic>
        <p:nvPicPr>
          <p:cNvPr id="536" name="Google Shape;5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189" y="1405251"/>
            <a:ext cx="2901625" cy="28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63988"/>
            <a:ext cx="8870850" cy="383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1" name="Google Shape;6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60600"/>
            <a:ext cx="8870850" cy="3822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00" y="717213"/>
            <a:ext cx="8834810" cy="37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04788"/>
            <a:ext cx="8870851" cy="393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9" name="Google Shape;6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644038"/>
            <a:ext cx="8991601" cy="385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5" name="Google Shape;6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09288"/>
            <a:ext cx="8870850" cy="374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1" name="Google Shape;6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18813"/>
            <a:ext cx="8870850" cy="3705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7" name="Google Shape;6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547950"/>
            <a:ext cx="8991599" cy="406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3" name="Google Shape;6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10050"/>
            <a:ext cx="8870850" cy="372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9" name="Google Shape;6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709588"/>
            <a:ext cx="8991600" cy="373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3"/>
          <p:cNvSpPr txBox="1"/>
          <p:nvPr>
            <p:ph type="title"/>
          </p:nvPr>
        </p:nvSpPr>
        <p:spPr>
          <a:xfrm>
            <a:off x="471675" y="457200"/>
            <a:ext cx="7380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Selection sort algorithm</a:t>
            </a:r>
            <a:endParaRPr sz="3600"/>
          </a:p>
        </p:txBody>
      </p:sp>
      <p:sp>
        <p:nvSpPr>
          <p:cNvPr id="543" name="Google Shape;543;p3"/>
          <p:cNvSpPr txBox="1"/>
          <p:nvPr>
            <p:ph type="title"/>
          </p:nvPr>
        </p:nvSpPr>
        <p:spPr>
          <a:xfrm>
            <a:off x="363825" y="1291375"/>
            <a:ext cx="7596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selection sort is a comparison-based sorting algorithm. It works by repeatedly finding the smallest (or largest) element from the unsorted part of the list and placing it at the beginning.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array is divided into two parts: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 1 - Sorted part (grows with each step).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 2 - Unsorted part (shrinks as we pick elements).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82413"/>
            <a:ext cx="8870850" cy="379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1" name="Google Shape;7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57925"/>
            <a:ext cx="8870850" cy="382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7" name="Google Shape;7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552325"/>
            <a:ext cx="8870850" cy="405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3" name="Google Shape;7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592373"/>
            <a:ext cx="8870850" cy="370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9" name="Google Shape;7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655916"/>
            <a:ext cx="8991601" cy="375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5" name="Google Shape;7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19314"/>
            <a:ext cx="8870850" cy="35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1" name="Google Shape;7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541538"/>
            <a:ext cx="8870850" cy="406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68075"/>
            <a:ext cx="8870849" cy="380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3" name="Google Shape;7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49938"/>
            <a:ext cx="8870849" cy="364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9" name="Google Shape;7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36" y="530536"/>
            <a:ext cx="8870851" cy="381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13" y="680125"/>
            <a:ext cx="8894374" cy="379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5" name="Google Shape;76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469750"/>
            <a:ext cx="8870850" cy="420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600" y="490275"/>
            <a:ext cx="8741799" cy="37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7" name="Google Shape;7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04550"/>
            <a:ext cx="8870849" cy="373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3" name="Google Shape;78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29288"/>
            <a:ext cx="8870850" cy="3900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9" name="Google Shape;7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43525"/>
            <a:ext cx="8870849" cy="3872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" name="Google Shape;7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46700"/>
            <a:ext cx="8870851" cy="385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1" name="Google Shape;8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93975"/>
            <a:ext cx="8870849" cy="37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7" name="Google Shape;8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73125"/>
            <a:ext cx="8870851" cy="381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3" name="Google Shape;8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39063"/>
            <a:ext cx="8870851" cy="3681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9" name="Google Shape;8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87038"/>
            <a:ext cx="8870851" cy="378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07563"/>
            <a:ext cx="8870850" cy="374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5" name="Google Shape;82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707963"/>
            <a:ext cx="8870850" cy="37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1" name="Google Shape;831;p51"/>
          <p:cNvPicPr preferRelativeResize="0"/>
          <p:nvPr/>
        </p:nvPicPr>
        <p:blipFill rotWithShape="1">
          <a:blip r:embed="rId3">
            <a:alphaModFix/>
          </a:blip>
          <a:srcRect b="17840" l="0" r="0" t="-17840"/>
          <a:stretch/>
        </p:blipFill>
        <p:spPr>
          <a:xfrm>
            <a:off x="136575" y="0"/>
            <a:ext cx="8870851" cy="3790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7" name="Google Shape;83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756" y="60371"/>
            <a:ext cx="4908225" cy="50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53"/>
          <p:cNvSpPr txBox="1"/>
          <p:nvPr>
            <p:ph type="title"/>
          </p:nvPr>
        </p:nvSpPr>
        <p:spPr>
          <a:xfrm>
            <a:off x="471675" y="457200"/>
            <a:ext cx="7380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Insertion Sort Algorithm</a:t>
            </a:r>
            <a:endParaRPr sz="3600"/>
          </a:p>
        </p:txBody>
      </p:sp>
      <p:sp>
        <p:nvSpPr>
          <p:cNvPr id="844" name="Google Shape;844;p53"/>
          <p:cNvSpPr txBox="1"/>
          <p:nvPr>
            <p:ph type="title"/>
          </p:nvPr>
        </p:nvSpPr>
        <p:spPr>
          <a:xfrm>
            <a:off x="363825" y="1291375"/>
            <a:ext cx="75963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Insertion Sort is a simple, comparison-based sorting algorithm.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It builds the sorted list one element at a time by inserting each new element into its correct position within the already sorted part of the array.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Think of how we sort playing cards in our hand.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0" name="Google Shape;8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625" y="1032200"/>
            <a:ext cx="7640425" cy="31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6" name="Google Shape;85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25" y="907400"/>
            <a:ext cx="7517275" cy="32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2" name="Google Shape;86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53" y="693015"/>
            <a:ext cx="8306950" cy="36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8" name="Google Shape;86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96" y="984859"/>
            <a:ext cx="8922775" cy="32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4" name="Google Shape;87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412" y="1143275"/>
            <a:ext cx="7201175" cy="28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0" name="Google Shape;88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650" y="1048750"/>
            <a:ext cx="7194550" cy="30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25" y="650641"/>
            <a:ext cx="8825925" cy="4288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6" name="Google Shape;88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664" y="780789"/>
            <a:ext cx="6936675" cy="35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2" name="Google Shape;89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7700" y="1448650"/>
            <a:ext cx="6328600" cy="224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8" name="Google Shape;8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13" y="1175662"/>
            <a:ext cx="6457975" cy="27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4" name="Google Shape;9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12" y="605911"/>
            <a:ext cx="8135050" cy="364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0" name="Google Shape;9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340" y="768548"/>
            <a:ext cx="7050000" cy="32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6" name="Google Shape;9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775" y="741750"/>
            <a:ext cx="6832449" cy="32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66300df402_0_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2" name="Google Shape;922;g366300df40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441" y="608789"/>
            <a:ext cx="7599375" cy="356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66300df402_0_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8" name="Google Shape;928;g366300df40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938" y="808725"/>
            <a:ext cx="6384125" cy="31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66300df402_0_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4" name="Google Shape;934;g366300df40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38" y="745225"/>
            <a:ext cx="7710325" cy="36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66300df402_0_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0" name="Google Shape;940;g366300df402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25" y="846401"/>
            <a:ext cx="7866876" cy="36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50" y="637450"/>
            <a:ext cx="8916250" cy="398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66300df402_0_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6" name="Google Shape;946;g366300df40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60" y="980325"/>
            <a:ext cx="6433425" cy="31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66300df402_0_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2" name="Google Shape;952;g366300df40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00" y="806200"/>
            <a:ext cx="7062200" cy="35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66300df402_0_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8" name="Google Shape;958;g366300df402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51" y="535750"/>
            <a:ext cx="7659900" cy="38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66300df402_0_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4" name="Google Shape;964;g366300df402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63" y="948688"/>
            <a:ext cx="6207475" cy="32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66300df402_0_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0" name="Google Shape;970;g366300df402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00" y="717550"/>
            <a:ext cx="7513661" cy="37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66300df402_0_4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6" name="Google Shape;976;g366300df402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25" y="658863"/>
            <a:ext cx="7095551" cy="38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66300df402_0_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2" name="Google Shape;982;g366300df402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175" y="581025"/>
            <a:ext cx="7475650" cy="42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66300df402_0_5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8" name="Google Shape;988;g366300df402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088" y="645475"/>
            <a:ext cx="6557826" cy="38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66300df402_0_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4" name="Google Shape;994;g366300df402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0" y="457200"/>
            <a:ext cx="8539100" cy="38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66300df402_0_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g366300df402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75" y="893263"/>
            <a:ext cx="5921850" cy="33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82" y="642800"/>
            <a:ext cx="8870850" cy="387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5" y="609800"/>
            <a:ext cx="9007425" cy="398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